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651" r:id="rId2"/>
    <p:sldId id="635" r:id="rId3"/>
    <p:sldId id="280" r:id="rId4"/>
    <p:sldId id="273" r:id="rId5"/>
    <p:sldId id="274" r:id="rId6"/>
    <p:sldId id="262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A63D3A-B7CC-4E77-8EAF-0480C89431A8}" type="datetimeFigureOut">
              <a:rPr lang="pt-BR" smtClean="0"/>
              <a:t>12/06/2024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5BCDC2-D172-4A3F-94B4-B2BC61E081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8892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7BFE68-D291-4483-A3FE-7F9DCD250DB4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9151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6/12/2024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8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6/12/2024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103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6/12/2024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286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6/12/2024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969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6/12/2024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747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6/12/2024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921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6/12/2024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552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6/12/2024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999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6/12/2024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426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6/12/2024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802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6/12/2024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361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6/12/2024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687821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CD948E-4B36-3962-4DB9-4AFB204DBA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11807" y="3428998"/>
            <a:ext cx="5825611" cy="2971802"/>
          </a:xfrm>
        </p:spPr>
        <p:txBody>
          <a:bodyPr>
            <a:normAutofit fontScale="90000"/>
          </a:bodyPr>
          <a:lstStyle/>
          <a:p>
            <a:r>
              <a:rPr lang="pt-BR" dirty="0"/>
              <a:t>ÁREA</a:t>
            </a:r>
            <a:br>
              <a:rPr lang="pt-BR" dirty="0"/>
            </a:br>
            <a:r>
              <a:rPr lang="pt-BR" dirty="0"/>
              <a:t>TECNOLOGIA DA INFORMAÇÃO</a:t>
            </a:r>
            <a:br>
              <a:rPr lang="pt-BR" dirty="0"/>
            </a:br>
            <a:r>
              <a:rPr lang="pt-BR" dirty="0"/>
              <a:t>2024</a:t>
            </a:r>
          </a:p>
        </p:txBody>
      </p:sp>
    </p:spTree>
    <p:extLst>
      <p:ext uri="{BB962C8B-B14F-4D97-AF65-F5344CB8AC3E}">
        <p14:creationId xmlns:p14="http://schemas.microsoft.com/office/powerpoint/2010/main" val="878753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AE3B05F8-E8F1-DA4E-A80A-C071BF771CCE}"/>
              </a:ext>
            </a:extLst>
          </p:cNvPr>
          <p:cNvSpPr txBox="1"/>
          <p:nvPr/>
        </p:nvSpPr>
        <p:spPr>
          <a:xfrm>
            <a:off x="1331650" y="488272"/>
            <a:ext cx="9889725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Área  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A1D68B">
                    <a:lumMod val="75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TI</a:t>
            </a: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1CF36AA-AD4D-22A8-D9EE-E57C81BE3F2E}"/>
              </a:ext>
            </a:extLst>
          </p:cNvPr>
          <p:cNvSpPr txBox="1"/>
          <p:nvPr/>
        </p:nvSpPr>
        <p:spPr>
          <a:xfrm>
            <a:off x="1331650" y="1296139"/>
            <a:ext cx="9889725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Principais Desafios 2024</a:t>
            </a: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dirty="0">
                <a:solidFill>
                  <a:prstClr val="white"/>
                </a:solidFill>
                <a:latin typeface="Arial" panose="020B0604020202020204"/>
              </a:rPr>
              <a:t>Implementar novos processos que gerem redução de tempo de trabalho e ganhos de produtividade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dirty="0">
                <a:solidFill>
                  <a:prstClr val="white"/>
                </a:solidFill>
                <a:latin typeface="Arial" panose="020B0604020202020204"/>
              </a:rPr>
              <a:t>Atualizar a estrutura de TI aprimorando sua segurança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dirty="0">
                <a:solidFill>
                  <a:prstClr val="white"/>
                </a:solidFill>
                <a:latin typeface="Arial" panose="020B0604020202020204"/>
              </a:rPr>
              <a:t>Suportar a abertura de novas lojas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Projetos 2024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Desenvolvimento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Suporte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Infraestrutura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lang="pt-BR" dirty="0">
              <a:solidFill>
                <a:prstClr val="white"/>
              </a:solidFill>
              <a:latin typeface="Arial" panose="020B0604020202020204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OKR´s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2024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Gerenciar e expandir a área de Ti de forma a mantê-la atualizada tecnologicamente, desenvolvendo aplicações, adequando equipamentos, e mantendo seus dados seguros.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9913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DBF305F-6E6E-44B9-B24F-8BD7E5D974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6453" y="227686"/>
            <a:ext cx="1671282" cy="88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CC97795E-7128-4B27-8770-B1A316B8141E}"/>
              </a:ext>
            </a:extLst>
          </p:cNvPr>
          <p:cNvSpPr txBox="1"/>
          <p:nvPr/>
        </p:nvSpPr>
        <p:spPr>
          <a:xfrm>
            <a:off x="1038758" y="1001039"/>
            <a:ext cx="10017504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Escopo:</a:t>
            </a:r>
            <a:endParaRPr kumimoji="0" lang="pt-BR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/>
              <a:t>Desenvolver ou implementar aplicativos na área de TI,   absorvendo novas tecnologias e sistemas.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Objetivo(s):</a:t>
            </a:r>
            <a:endParaRPr lang="pt-BR" b="1" dirty="0">
              <a:solidFill>
                <a:prstClr val="white"/>
              </a:solidFill>
              <a:latin typeface="Century Gothic" panose="020B0502020202020204"/>
            </a:endParaRPr>
          </a:p>
          <a:p>
            <a:r>
              <a:rPr lang="pt-BR" dirty="0"/>
              <a:t>Obter a facilitação e automação das rotinas de trabalho dos usuários de TI através da introdução de novas tecnologias.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Resultado(s) Esperados:</a:t>
            </a:r>
            <a:endParaRPr kumimoji="0" lang="pt-BR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Ganhos em eficiência, tempo, e segurança na obtenção dos dados gerenciais da empresa;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Impulsionar o TI da Vix para prover soluções de ponta para cada um dos setores usuários;</a:t>
            </a:r>
            <a:endParaRPr lang="pt-BR" dirty="0"/>
          </a:p>
          <a:p>
            <a:pPr algn="just">
              <a:defRPr/>
            </a:pPr>
            <a:r>
              <a:rPr lang="pt-BR" dirty="0"/>
              <a:t>Executar, treinar, e acompanhar, Projetos de Automação de BI, e de Automação de Processos;</a:t>
            </a:r>
          </a:p>
          <a:p>
            <a:pPr algn="just"/>
            <a:r>
              <a:rPr lang="pt-BR" dirty="0"/>
              <a:t>Controlar os desenvolvimentos e sistemas por terceirizados;</a:t>
            </a:r>
          </a:p>
          <a:p>
            <a:pPr algn="just"/>
            <a:r>
              <a:rPr lang="pt-BR" dirty="0"/>
              <a:t>Administrar  Bancos de dados;</a:t>
            </a:r>
          </a:p>
          <a:p>
            <a:pPr algn="just"/>
            <a:r>
              <a:rPr lang="pt-BR" dirty="0"/>
              <a:t>Desenvolver melhorias e telas de Linx.</a:t>
            </a:r>
          </a:p>
          <a:p>
            <a:pPr lvl="1"/>
            <a:endParaRPr lang="pt-BR" sz="1400" b="1" dirty="0">
              <a:solidFill>
                <a:srgbClr val="FFFF00"/>
              </a:solidFill>
            </a:endParaRPr>
          </a:p>
          <a:p>
            <a:r>
              <a:rPr lang="pt-BR" sz="1600" b="1" dirty="0"/>
              <a:t> </a:t>
            </a:r>
          </a:p>
          <a:p>
            <a:endParaRPr lang="pt-BR" sz="1400" b="1" dirty="0"/>
          </a:p>
          <a:p>
            <a:endParaRPr lang="pt-BR" sz="1400" b="1" dirty="0"/>
          </a:p>
          <a:p>
            <a:endParaRPr lang="pt-BR" sz="1400" b="1" dirty="0"/>
          </a:p>
          <a:p>
            <a:endParaRPr lang="pt-BR" sz="1400" b="1" dirty="0"/>
          </a:p>
          <a:p>
            <a:pPr marL="1200150" lvl="2" indent="-285750">
              <a:buFontTx/>
              <a:buChar char="-"/>
            </a:pPr>
            <a:endParaRPr lang="pt-BR" sz="1400" b="1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900BAB1-D767-BAEB-4884-F7247A454931}"/>
              </a:ext>
            </a:extLst>
          </p:cNvPr>
          <p:cNvSpPr txBox="1"/>
          <p:nvPr/>
        </p:nvSpPr>
        <p:spPr>
          <a:xfrm>
            <a:off x="1135739" y="227686"/>
            <a:ext cx="30006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Área </a:t>
            </a: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TI</a:t>
            </a: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Desenvolvimento 2024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7394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DBF305F-6E6E-44B9-B24F-8BD7E5D974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6453" y="227686"/>
            <a:ext cx="1671282" cy="88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CC97795E-7128-4B27-8770-B1A316B8141E}"/>
              </a:ext>
            </a:extLst>
          </p:cNvPr>
          <p:cNvSpPr txBox="1"/>
          <p:nvPr/>
        </p:nvSpPr>
        <p:spPr>
          <a:xfrm>
            <a:off x="1261033" y="1368391"/>
            <a:ext cx="11979969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Escopo:</a:t>
            </a:r>
            <a:endParaRPr kumimoji="0" lang="pt-BR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/>
              <a:t>Prover suporte físico e lógico de TI para nossas lojas e sedes.</a:t>
            </a:r>
            <a:endParaRPr kumimoji="0" lang="pt-BR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Objetivo(s):</a:t>
            </a:r>
            <a:endParaRPr lang="pt-BR" b="1" dirty="0">
              <a:solidFill>
                <a:prstClr val="white"/>
              </a:solidFill>
              <a:latin typeface="Century Gothic" panose="020B0502020202020204"/>
            </a:endParaRPr>
          </a:p>
          <a:p>
            <a:pPr algn="just"/>
            <a:r>
              <a:rPr lang="pt-BR" dirty="0"/>
              <a:t>Atender aos usuários em suas demandas (chamados) com </a:t>
            </a:r>
            <a:r>
              <a:rPr lang="pt-BR" dirty="0" err="1"/>
              <a:t>Kpi</a:t>
            </a:r>
            <a:r>
              <a:rPr lang="pt-BR" dirty="0"/>
              <a:t> de SLA de 95%.</a:t>
            </a:r>
          </a:p>
          <a:p>
            <a:pPr algn="just"/>
            <a:r>
              <a:rPr lang="pt-BR" dirty="0"/>
              <a:t>Melhorar pontos de atenção identificados em Pesquisa de Satisfação</a:t>
            </a:r>
          </a:p>
          <a:p>
            <a:pPr algn="just"/>
            <a:r>
              <a:rPr lang="pt-BR" sz="1800" dirty="0"/>
              <a:t>Efetuar ações preventivas, avaliando e corrigindo problemas recorrentes</a:t>
            </a:r>
            <a:endParaRPr lang="pt-BR" dirty="0"/>
          </a:p>
          <a:p>
            <a:pPr algn="just"/>
            <a:r>
              <a:rPr lang="pt-BR" dirty="0"/>
              <a:t>Supervisionar a WINDTI no suporte externo a lojas</a:t>
            </a:r>
          </a:p>
          <a:p>
            <a:pPr algn="just"/>
            <a:r>
              <a:rPr lang="pt-BR" dirty="0"/>
              <a:t>Suportar novas aberturas de lojas</a:t>
            </a:r>
          </a:p>
          <a:p>
            <a:pPr algn="just"/>
            <a:r>
              <a:rPr lang="pt-BR" dirty="0"/>
              <a:t>Dar treinamento e prover documentação aos novos processos criados.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Resultado(s) Esperados:</a:t>
            </a:r>
            <a:endParaRPr kumimoji="0" lang="pt-BR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Atingir melhores </a:t>
            </a: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tempos de resposta </a:t>
            </a: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nos chamados</a:t>
            </a:r>
            <a:endParaRPr kumimoji="0" lang="pt-BR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Melhorar suporte obtendo bons resultados </a:t>
            </a: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na</a:t>
            </a: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nova Pesquisa de Satisfação.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Suportar as novas lojas antes e depois das aberturas</a:t>
            </a:r>
            <a:endParaRPr kumimoji="0" lang="pt-BR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1" dirty="0">
              <a:solidFill>
                <a:prstClr val="white"/>
              </a:solidFill>
              <a:latin typeface="Century Gothic" panose="020B0502020202020204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1" dirty="0">
              <a:solidFill>
                <a:prstClr val="white"/>
              </a:solidFill>
              <a:latin typeface="Century Gothic" panose="020B0502020202020204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1" dirty="0">
              <a:solidFill>
                <a:prstClr val="white"/>
              </a:solidFill>
              <a:latin typeface="Century Gothic" panose="020B0502020202020204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1" dirty="0">
              <a:solidFill>
                <a:prstClr val="white"/>
              </a:solidFill>
              <a:latin typeface="Century Gothic" panose="020B0502020202020204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1600" b="1" dirty="0">
              <a:solidFill>
                <a:prstClr val="white"/>
              </a:solidFill>
              <a:latin typeface="Century Gothic" panose="020B0502020202020204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1" dirty="0">
              <a:solidFill>
                <a:prstClr val="white"/>
              </a:solidFill>
              <a:latin typeface="Century Gothic" panose="020B0502020202020204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900BAB1-D767-BAEB-4884-F7247A454931}"/>
              </a:ext>
            </a:extLst>
          </p:cNvPr>
          <p:cNvSpPr txBox="1"/>
          <p:nvPr/>
        </p:nvSpPr>
        <p:spPr>
          <a:xfrm>
            <a:off x="1261033" y="136717"/>
            <a:ext cx="30006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Área </a:t>
            </a: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TI</a:t>
            </a: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Suporte 2024</a:t>
            </a:r>
          </a:p>
        </p:txBody>
      </p:sp>
    </p:spTree>
    <p:extLst>
      <p:ext uri="{BB962C8B-B14F-4D97-AF65-F5344CB8AC3E}">
        <p14:creationId xmlns:p14="http://schemas.microsoft.com/office/powerpoint/2010/main" val="1607545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DBF305F-6E6E-44B9-B24F-8BD7E5D974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6453" y="227686"/>
            <a:ext cx="1671282" cy="88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CC97795E-7128-4B27-8770-B1A316B8141E}"/>
              </a:ext>
            </a:extLst>
          </p:cNvPr>
          <p:cNvSpPr txBox="1"/>
          <p:nvPr/>
        </p:nvSpPr>
        <p:spPr>
          <a:xfrm>
            <a:off x="1080655" y="670435"/>
            <a:ext cx="10307781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Escopo:</a:t>
            </a:r>
            <a:endParaRPr kumimoji="0" lang="pt-BR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algn="just"/>
            <a:r>
              <a:rPr lang="pt-BR" dirty="0"/>
              <a:t>Adequar o ambiente de TI nas sedes e lojas, redimensionando a sua estrutura de forma a atender ao crescimento da empresa, e às novas necessidades de segurança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kumimoji="0" lang="pt-BR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kumimoji="0" lang="pt-BR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Objetivo(s):</a:t>
            </a:r>
            <a:endParaRPr lang="pt-BR" b="1" dirty="0">
              <a:solidFill>
                <a:srgbClr val="00B050"/>
              </a:solidFill>
            </a:endParaRPr>
          </a:p>
          <a:p>
            <a:pPr algn="just"/>
            <a:r>
              <a:rPr lang="pt-BR" dirty="0"/>
              <a:t>Comprar, substituir e fornecer equipamentos conforme orçamentos aprovados e prioridades</a:t>
            </a:r>
          </a:p>
          <a:p>
            <a:pPr algn="just"/>
            <a:r>
              <a:rPr lang="pt-BR" dirty="0"/>
              <a:t>Dar seguimento ao projeto de Cibersegurança</a:t>
            </a:r>
          </a:p>
          <a:p>
            <a:pPr algn="just"/>
            <a:r>
              <a:rPr lang="pt-BR" dirty="0"/>
              <a:t>Manter e incrementar a manutenção de servidores, impressoras, rede, internet, softwares, e bancos de dados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Resultado(s) Esperados:</a:t>
            </a:r>
            <a:endParaRPr kumimoji="0" lang="pt-BR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Trazer maior velocidade e disponibilidade aos principais sistemas – Linx / </a:t>
            </a:r>
            <a:r>
              <a:rPr kumimoji="0" lang="pt-BR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Sintese</a:t>
            </a: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/ </a:t>
            </a:r>
            <a:r>
              <a:rPr kumimoji="0" lang="pt-BR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Alterdata</a:t>
            </a: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/ Pitágoras/</a:t>
            </a:r>
            <a:r>
              <a:rPr kumimoji="0" lang="pt-BR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Umode</a:t>
            </a:r>
            <a:endParaRPr kumimoji="0" lang="pt-BR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Criar novos processos e introduzir novos equipamentos de modo a aumentar a segurança do ambiente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Diminuir eventos de indisponibilidade</a:t>
            </a:r>
          </a:p>
          <a:p>
            <a:pPr algn="just">
              <a:defRPr/>
            </a:pPr>
            <a:r>
              <a:rPr lang="pt-BR" dirty="0"/>
              <a:t>Adequar a estrutura física de TI de acordo com o crescimento das demandas</a:t>
            </a:r>
          </a:p>
          <a:p>
            <a:pPr algn="just">
              <a:defRPr/>
            </a:pPr>
            <a:r>
              <a:rPr lang="pt-BR" dirty="0"/>
              <a:t>Distribuir novos equipamentos aos setores conforme prioridades e Budget</a:t>
            </a:r>
          </a:p>
          <a:p>
            <a:pPr algn="just">
              <a:defRPr/>
            </a:pPr>
            <a:r>
              <a:rPr lang="pt-BR" dirty="0"/>
              <a:t>Reaproveitar maquinas através de sua manutenção na oficina do TI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1200" b="1" dirty="0">
              <a:solidFill>
                <a:prstClr val="white"/>
              </a:solidFill>
              <a:latin typeface="Century Gothic" panose="020B0502020202020204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900BAB1-D767-BAEB-4884-F7247A454931}"/>
              </a:ext>
            </a:extLst>
          </p:cNvPr>
          <p:cNvSpPr txBox="1"/>
          <p:nvPr/>
        </p:nvSpPr>
        <p:spPr>
          <a:xfrm>
            <a:off x="1191760" y="24104"/>
            <a:ext cx="30006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Área </a:t>
            </a: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TI</a:t>
            </a: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Infraestrutura 2024</a:t>
            </a:r>
          </a:p>
        </p:txBody>
      </p:sp>
    </p:spTree>
    <p:extLst>
      <p:ext uri="{BB962C8B-B14F-4D97-AF65-F5344CB8AC3E}">
        <p14:creationId xmlns:p14="http://schemas.microsoft.com/office/powerpoint/2010/main" val="1192515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FE759430-CD22-EB0D-C375-C622CD652567}"/>
              </a:ext>
            </a:extLst>
          </p:cNvPr>
          <p:cNvSpPr txBox="1"/>
          <p:nvPr/>
        </p:nvSpPr>
        <p:spPr>
          <a:xfrm>
            <a:off x="975235" y="115585"/>
            <a:ext cx="10188277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Área TI 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882BECD-7403-E132-6176-88B87912FBF8}"/>
              </a:ext>
            </a:extLst>
          </p:cNvPr>
          <p:cNvSpPr txBox="1"/>
          <p:nvPr/>
        </p:nvSpPr>
        <p:spPr>
          <a:xfrm>
            <a:off x="1001856" y="648382"/>
            <a:ext cx="10188282" cy="307777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OBJETIVO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20C9660D-0630-9B86-818C-C89C27997EEA}"/>
              </a:ext>
            </a:extLst>
          </p:cNvPr>
          <p:cNvSpPr txBox="1"/>
          <p:nvPr/>
        </p:nvSpPr>
        <p:spPr>
          <a:xfrm>
            <a:off x="1001856" y="1891219"/>
            <a:ext cx="10161651" cy="193899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Resultados Chave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5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500" dirty="0">
                <a:latin typeface="Arial" panose="020B0604020202020204"/>
              </a:rPr>
              <a:t>Desenvolver aplicações utilizando mão de obra própria ou terceirizada objetivando ganho de eficiência da equipe Vix (</a:t>
            </a:r>
            <a:r>
              <a:rPr lang="pt-BR" sz="1500" dirty="0" err="1">
                <a:latin typeface="Arial" panose="020B0604020202020204"/>
              </a:rPr>
              <a:t>CronogramaoXOrçamento</a:t>
            </a:r>
            <a:r>
              <a:rPr lang="pt-BR" sz="1500" dirty="0">
                <a:latin typeface="Arial" panose="020B0604020202020204"/>
              </a:rPr>
              <a:t>)</a:t>
            </a:r>
            <a:endParaRPr kumimoji="0" lang="pt-BR" sz="15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5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Efetuar instalações e comprar  equipamentos de infraestrutura de forma a trazer performance e segurança ao ambiente (Velocidade de rede X Disponibilidade –KPI mensal)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5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Aprimorar o suporte dado aos usuários de modo a atingir </a:t>
            </a:r>
            <a:r>
              <a:rPr kumimoji="0" lang="pt-BR" sz="15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kpi´s</a:t>
            </a:r>
            <a:r>
              <a:rPr kumimoji="0" lang="pt-BR" sz="15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de solução e disponibilidade acima de 95%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500" dirty="0">
                <a:latin typeface="Arial" panose="020B0604020202020204"/>
              </a:rPr>
              <a:t>Obter resultado da pesquisa de satisfação anual acima de 90%</a:t>
            </a:r>
            <a:endParaRPr kumimoji="0" lang="pt-BR" sz="15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BB77BF0-E074-BBCE-AC19-7092F358DAF2}"/>
              </a:ext>
            </a:extLst>
          </p:cNvPr>
          <p:cNvSpPr txBox="1"/>
          <p:nvPr/>
        </p:nvSpPr>
        <p:spPr>
          <a:xfrm>
            <a:off x="975229" y="1142978"/>
            <a:ext cx="10188278" cy="553998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500" dirty="0">
                <a:solidFill>
                  <a:prstClr val="white"/>
                </a:solidFill>
                <a:latin typeface="Arial" panose="020B0604020202020204"/>
              </a:rPr>
              <a:t>Gerenciar e expandir a área de Ti de forma a mantê-la atualizada tecnologicamente, desenvolvendo aplicações, adequando equipamentos, e mantendo seus dados seguros.</a:t>
            </a:r>
            <a:endParaRPr kumimoji="0" lang="pt-BR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D24C35D3-0B5A-358A-78E0-A2FDE52BBE4F}"/>
              </a:ext>
            </a:extLst>
          </p:cNvPr>
          <p:cNvSpPr txBox="1"/>
          <p:nvPr/>
        </p:nvSpPr>
        <p:spPr>
          <a:xfrm>
            <a:off x="975229" y="3793622"/>
            <a:ext cx="10188278" cy="286232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Iniciativas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500" dirty="0">
                <a:solidFill>
                  <a:prstClr val="white"/>
                </a:solidFill>
                <a:latin typeface="Arial" panose="020B0604020202020204"/>
              </a:rPr>
              <a:t>Dar continuidade aos projetos de Desenvolvimento: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pt-BR" sz="1500" dirty="0"/>
              <a:t>Previsão de Pedidos de MP por Coleção 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pt-BR" sz="1500" dirty="0"/>
              <a:t>Projeto US – Planej. Comercial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pt-BR" sz="1500" dirty="0"/>
              <a:t> </a:t>
            </a:r>
            <a:r>
              <a:rPr lang="pt-BR" sz="1500" dirty="0" err="1"/>
              <a:t>Sólides</a:t>
            </a:r>
            <a:endParaRPr lang="pt-BR" sz="1500" dirty="0"/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pt-BR" sz="1500" dirty="0"/>
              <a:t>Cancelamento Extemporâneo </a:t>
            </a:r>
            <a:r>
              <a:rPr lang="pt-BR" sz="1500" dirty="0" err="1"/>
              <a:t>Docs</a:t>
            </a:r>
            <a:r>
              <a:rPr lang="pt-BR" sz="1500" dirty="0"/>
              <a:t> Fiscais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pt-BR" sz="1500" dirty="0"/>
              <a:t>Conferência de Faturas das </a:t>
            </a:r>
            <a:r>
              <a:rPr lang="pt-BR" sz="1500" dirty="0" err="1"/>
              <a:t>CTE´s</a:t>
            </a:r>
            <a:r>
              <a:rPr lang="pt-BR" sz="1500" dirty="0"/>
              <a:t>-Frete</a:t>
            </a:r>
            <a:endParaRPr kumimoji="0" lang="pt-BR" sz="15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500" dirty="0">
                <a:solidFill>
                  <a:prstClr val="white"/>
                </a:solidFill>
                <a:latin typeface="Arial" panose="020B0604020202020204"/>
              </a:rPr>
              <a:t>Automatizar o controle de projetos e fluxos de trabalho</a:t>
            </a:r>
            <a:endParaRPr kumimoji="0" lang="pt-BR" sz="15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500" dirty="0">
                <a:solidFill>
                  <a:prstClr val="white"/>
                </a:solidFill>
                <a:latin typeface="Arial" panose="020B0604020202020204"/>
              </a:rPr>
              <a:t>Pesquisar novas tecnologias e melhores práticas do mercado para gerar novos objetivos e projetos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500" dirty="0">
                <a:solidFill>
                  <a:prstClr val="white"/>
                </a:solidFill>
                <a:latin typeface="Arial" panose="020B0604020202020204"/>
              </a:rPr>
              <a:t>Otimizar negociações de modo a trazer economias que propiciem ações e projetos novos não previstos anteriormente</a:t>
            </a:r>
          </a:p>
        </p:txBody>
      </p:sp>
    </p:spTree>
    <p:extLst>
      <p:ext uri="{BB962C8B-B14F-4D97-AF65-F5344CB8AC3E}">
        <p14:creationId xmlns:p14="http://schemas.microsoft.com/office/powerpoint/2010/main" val="40247443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8143</TotalTime>
  <Words>645</Words>
  <Application>Microsoft Office PowerPoint</Application>
  <PresentationFormat>Widescreen</PresentationFormat>
  <Paragraphs>101</Paragraphs>
  <Slides>6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3" baseType="lpstr">
      <vt:lpstr>Arial</vt:lpstr>
      <vt:lpstr>Calibri</vt:lpstr>
      <vt:lpstr>Century Gothic</vt:lpstr>
      <vt:lpstr>MS Shell Dlg 2</vt:lpstr>
      <vt:lpstr>Wingdings</vt:lpstr>
      <vt:lpstr>Wingdings 3</vt:lpstr>
      <vt:lpstr>Madison</vt:lpstr>
      <vt:lpstr>ÁREA TECNOLOGIA DA INFORMAÇÃO 2024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ÁREA RECURSOS HUMANOS</dc:title>
  <dc:creator>Francini Ferreira</dc:creator>
  <cp:lastModifiedBy>Aline Gomes</cp:lastModifiedBy>
  <cp:revision>50</cp:revision>
  <dcterms:created xsi:type="dcterms:W3CDTF">2023-12-28T17:16:29Z</dcterms:created>
  <dcterms:modified xsi:type="dcterms:W3CDTF">2024-06-12T11:47:26Z</dcterms:modified>
</cp:coreProperties>
</file>